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2" r:id="rId5"/>
    <p:sldId id="333" r:id="rId6"/>
    <p:sldId id="351" r:id="rId7"/>
    <p:sldId id="350" r:id="rId8"/>
    <p:sldId id="354" r:id="rId9"/>
  </p:sldIdLst>
  <p:sldSz cx="9144000" cy="6858000" type="screen4x3"/>
  <p:notesSz cx="7007225" cy="9293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, Do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0BAC1-06C6-8982-EA6C-84DE6D29ED02}" v="243" dt="2021-09-21T00:38:58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94694"/>
  </p:normalViewPr>
  <p:slideViewPr>
    <p:cSldViewPr snapToGrid="0">
      <p:cViewPr varScale="1">
        <p:scale>
          <a:sx n="117" d="100"/>
          <a:sy n="117" d="100"/>
        </p:scale>
        <p:origin x="2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2AB369-ED7B-48AF-BF31-EA8931D81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5D038-E4AD-4BCC-9157-749CBE1F6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DCD818-7AC0-440D-A4D8-D27017EDE4A3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C92C0-7A8B-41C1-856E-F1ED143864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E3631-8F86-4227-A175-B1D4166FBC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wrap="square" lIns="93140" tIns="46570" rIns="93140" bIns="46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623CBD-A270-4186-A054-BAAB83B36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84979A-DC9F-461F-B649-518FBC29B8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DF1BB-13DF-46B5-B354-0B0CD024B2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5BAF687-D692-45B2-9B44-1CE89FA1B001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B252F1-F75A-426A-A357-4F616DCB3B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0" rIns="93140" bIns="465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1162C6-E07A-4E3F-9ACA-FA1CB8A1C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3875" cy="4181475"/>
          </a:xfrm>
          <a:prstGeom prst="rect">
            <a:avLst/>
          </a:prstGeom>
        </p:spPr>
        <p:txBody>
          <a:bodyPr vert="horz" lIns="93140" tIns="46570" rIns="93140" bIns="4657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A1245-2F8F-47DF-B470-026208940B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B1D20-AFAF-47B5-B9E7-C90C6EFCB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wrap="square" lIns="93140" tIns="46570" rIns="93140" bIns="46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51511C-551E-441C-A44B-0F0A47ECB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Divider Slide Blue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454275"/>
            <a:ext cx="498729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" y="3790950"/>
            <a:ext cx="5663565" cy="847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D91F-8F64-434A-9B80-B7C6229C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0F5CAD-7CAE-4741-BBBC-F3BB1CAE2DAF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08F3-642F-48B8-BBC9-B2A8F84A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A54A-2D07-4EFD-9F8F-332FEEF6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1FE7F6-DB1F-4D51-A96A-A744E77A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6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Divider Slide Blu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454275"/>
            <a:ext cx="498729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" y="3790950"/>
            <a:ext cx="5663565" cy="847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9C7E-18D7-432B-B84D-E6E1BDD0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33120F-3B36-412A-9621-BFCF2B4B6FE5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26BDD-0C45-41DC-A590-3D084071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297E6-58D4-4660-919D-E7DA761C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3B40A5-2288-4886-A454-FCDDF2172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9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Divider Slide Yellow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454275"/>
            <a:ext cx="498729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" y="3790950"/>
            <a:ext cx="5663565" cy="847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BF15-0352-4778-84A6-F3B163B7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76D8B5-892D-4F53-AEA9-165E631DCAAB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FA154-E36B-47A6-8E3B-86C7DAFB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7C069-1983-4029-9399-E308387B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269677-E632-499E-83A3-F892B691A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Divider Slide Yellow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454275"/>
            <a:ext cx="498729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" y="3790950"/>
            <a:ext cx="5663565" cy="847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E6CD8-DE0F-4353-ACBD-2AA35AFE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A1D60E-583C-4190-BE97-D79352241A71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66AE-6192-4197-9F99-8651E3B6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08D6-EB4F-4E10-8B22-9AB631CB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982AE3-63A9-4D2B-988A-887F7CAD6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6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74638"/>
            <a:ext cx="8858250" cy="81121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0CE41-7403-4361-906C-0715DFA1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09BF4-70EF-4876-A794-5F1BF1EA803A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F6688-30C1-45CF-A989-A4152CB6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0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Yello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74638"/>
            <a:ext cx="8858250" cy="81121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C6624-9F4B-4F97-820E-A2CA00C4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72B5-BE30-4BF5-AAD8-1EE95CF61D6C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1C84B-3DC1-45ED-BF61-4DD4126F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585" y="3790950"/>
            <a:ext cx="5663565" cy="847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1475" y="2454275"/>
            <a:ext cx="498729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D144B6F-E5AD-4258-B387-42B31BA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F33B-5BE6-4E16-B5F3-CD0921355FF1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05F6595-9000-4048-A7E0-2B55B5DC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6A6A647-9C80-46EC-ADDF-92F3EE0A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6A66-A7EC-4D9A-BC80-DA654E521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53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Yello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585" y="3790950"/>
            <a:ext cx="5663565" cy="847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1475" y="2454275"/>
            <a:ext cx="498729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F66C895-56CF-4DB7-B267-F8AF2995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968A-1C45-4174-AD6F-B5A85C779D69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28100B1-8B9E-49F7-8EEE-A26B750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088AC62-CC4E-4355-A64B-2C87EB14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B193-8095-4C3F-A628-349774883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7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976" y="3022600"/>
            <a:ext cx="7162800" cy="1219200"/>
          </a:xfrm>
        </p:spPr>
        <p:txBody>
          <a:bodyPr/>
          <a:lstStyle>
            <a:lvl1pPr marL="0" marR="0" indent="0" algn="l" defTabSz="897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itchFamily="50" charset="0"/>
              </a:defRPr>
            </a:lvl1pPr>
            <a:lvl2pPr marL="448706" indent="0" algn="l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9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E5790B-CB64-460F-9236-2A3D939E6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9689" tIns="44848" rIns="89689" bIns="44848"/>
          <a:lstStyle>
            <a:lvl1pPr>
              <a:defRPr sz="1200">
                <a:solidFill>
                  <a:srgbClr val="00477D"/>
                </a:solidFill>
              </a:defRPr>
            </a:lvl1pPr>
          </a:lstStyle>
          <a:p>
            <a:pPr>
              <a:defRPr/>
            </a:pPr>
            <a:fld id="{AECF0500-0955-4E5A-97A4-34A8C39F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372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47C112-8608-470C-87F9-1F16B8B2FE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96AC8-3811-4061-B4A9-1F3FDB2BD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BD8D-098D-43F2-A343-7EA57A235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E18683-0F8D-41BB-9EC5-C99B0EAFC925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FA18-E871-4824-ADE9-05DA6E08A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3618-88FA-4572-9C14-49BB8CF84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2328AE-23F8-4CC8-A3CF-E4950343C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5780" r:id="rId2"/>
    <p:sldLayoutId id="2147485781" r:id="rId3"/>
    <p:sldLayoutId id="2147485782" r:id="rId4"/>
    <p:sldLayoutId id="2147485783" r:id="rId5"/>
    <p:sldLayoutId id="2147485784" r:id="rId6"/>
    <p:sldLayoutId id="2147485785" r:id="rId7"/>
    <p:sldLayoutId id="2147485786" r:id="rId8"/>
    <p:sldLayoutId id="2147485787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1766/question-guy-by-scout-19176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133D8BBD-033D-4F0B-B043-742745440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3088" y="3189288"/>
            <a:ext cx="8324851" cy="1470025"/>
          </a:xfrm>
        </p:spPr>
        <p:txBody>
          <a:bodyPr/>
          <a:lstStyle/>
          <a:p>
            <a:r>
              <a:rPr lang="en-US" altLang="en-US"/>
              <a:t>MFA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>
            <a:extLst>
              <a:ext uri="{FF2B5EF4-FFF2-40B4-BE49-F238E27FC236}">
                <a16:creationId xmlns:a16="http://schemas.microsoft.com/office/drawing/2014/main" id="{ADD313D2-4CEC-4769-AA62-721C6041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Multifactor Authentication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E8BD7-D171-F94B-880B-DB8916B11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475" y="1320993"/>
            <a:ext cx="2622550" cy="882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53911-4F07-6141-A2CC-DD081117010A}"/>
              </a:ext>
            </a:extLst>
          </p:cNvPr>
          <p:cNvSpPr txBox="1"/>
          <p:nvPr/>
        </p:nvSpPr>
        <p:spPr>
          <a:xfrm>
            <a:off x="331352" y="1359928"/>
            <a:ext cx="6191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Multifactor Authentication (MFA)?</a:t>
            </a:r>
          </a:p>
          <a:p>
            <a:endParaRPr lang="en-US" dirty="0"/>
          </a:p>
          <a:p>
            <a:r>
              <a:rPr lang="en-US" dirty="0"/>
              <a:t>MFA adds a second layer of protection to your sign-in process.  This method validates your identity and tells our systems you are who you are supposed to be and not some hacker.</a:t>
            </a:r>
          </a:p>
          <a:p>
            <a:endParaRPr lang="en-US" sz="1400" dirty="0"/>
          </a:p>
          <a:p>
            <a:endParaRPr lang="en-US" dirty="0"/>
          </a:p>
          <a:p>
            <a:r>
              <a:rPr lang="en-US" sz="2400" dirty="0"/>
              <a:t>The Why..</a:t>
            </a:r>
          </a:p>
          <a:p>
            <a:endParaRPr lang="en-US" dirty="0"/>
          </a:p>
          <a:p>
            <a:r>
              <a:rPr lang="en-US" dirty="0"/>
              <a:t>Common vulnerabilities for businesses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compromise – phishing, spoofing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Legacy authentication protocols – older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Password reuse – reusing your password for 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EC731-4140-6448-836E-24609F9B09B0}"/>
              </a:ext>
            </a:extLst>
          </p:cNvPr>
          <p:cNvSpPr txBox="1"/>
          <p:nvPr/>
        </p:nvSpPr>
        <p:spPr>
          <a:xfrm>
            <a:off x="331352" y="5453356"/>
            <a:ext cx="914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MFA can block over 99.9% percent of account compromised attacks! </a:t>
            </a:r>
          </a:p>
        </p:txBody>
      </p:sp>
      <p:pic>
        <p:nvPicPr>
          <p:cNvPr id="1030" name="Picture 6" descr="Transparent Hacker Clipart , Transparent Cartoon - Jing.fm">
            <a:extLst>
              <a:ext uri="{FF2B5EF4-FFF2-40B4-BE49-F238E27FC236}">
                <a16:creationId xmlns:a16="http://schemas.microsoft.com/office/drawing/2014/main" id="{28C9F331-E2F6-EF4D-99E9-DDB75263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01" y="3141419"/>
            <a:ext cx="1547098" cy="15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B6708602-6F5A-4416-B00F-3EF73EAA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Multifactor Authentication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2F907-C3A9-2F40-8850-AEF13B858F15}"/>
              </a:ext>
            </a:extLst>
          </p:cNvPr>
          <p:cNvSpPr txBox="1"/>
          <p:nvPr/>
        </p:nvSpPr>
        <p:spPr>
          <a:xfrm>
            <a:off x="240023" y="1262950"/>
            <a:ext cx="8283731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What services does MFA protect?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Microsoft 365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2000" dirty="0">
                <a:latin typeface="Arial"/>
                <a:cs typeface="Arial"/>
              </a:rPr>
              <a:t>Will it replace Duo or </a:t>
            </a:r>
            <a:r>
              <a:rPr lang="en-US" sz="2000" dirty="0" err="1">
                <a:latin typeface="Arial"/>
                <a:cs typeface="Arial"/>
              </a:rPr>
              <a:t>OneTime</a:t>
            </a:r>
            <a:r>
              <a:rPr lang="en-US" sz="2000" dirty="0">
                <a:latin typeface="Arial"/>
                <a:cs typeface="Arial"/>
              </a:rPr>
              <a:t> passcode for sites such as </a:t>
            </a:r>
            <a:r>
              <a:rPr lang="en-US" sz="2000" dirty="0" err="1">
                <a:latin typeface="Arial"/>
                <a:cs typeface="Arial"/>
              </a:rPr>
              <a:t>HRCentral</a:t>
            </a:r>
            <a:r>
              <a:rPr lang="en-US" sz="2000" dirty="0">
                <a:latin typeface="Arial"/>
                <a:cs typeface="Arial"/>
              </a:rPr>
              <a:t>, Kronos, Bridge?? - Yes, in the future we will work to consolidate all services to use Microsoft Authenticator.</a:t>
            </a:r>
            <a:endParaRPr lang="en-US" sz="2000" dirty="0">
              <a:cs typeface="Arial"/>
            </a:endParaRP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659FEA-4C06-5B4C-82DA-3FACAD8D7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33989"/>
              </p:ext>
            </p:extLst>
          </p:nvPr>
        </p:nvGraphicFramePr>
        <p:xfrm>
          <a:off x="484094" y="1926002"/>
          <a:ext cx="8175812" cy="25922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7906">
                  <a:extLst>
                    <a:ext uri="{9D8B030D-6E8A-4147-A177-3AD203B41FA5}">
                      <a16:colId xmlns:a16="http://schemas.microsoft.com/office/drawing/2014/main" val="2187265716"/>
                    </a:ext>
                  </a:extLst>
                </a:gridCol>
                <a:gridCol w="4087906">
                  <a:extLst>
                    <a:ext uri="{9D8B030D-6E8A-4147-A177-3AD203B41FA5}">
                      <a16:colId xmlns:a16="http://schemas.microsoft.com/office/drawing/2014/main" val="2189247438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>
                          <a:latin typeface="Calibri"/>
                        </a:rPr>
                        <a:t>External Citrix - Epic Access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1002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OneDrive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alibri"/>
                        </a:rPr>
                        <a:t>Successfactors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(coming soon)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739484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Paystubs (coming soon)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71213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SharePoint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Replacing Duo – F5 VPN Edge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69272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OneNote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HRCentral</a:t>
                      </a:r>
                      <a:r>
                        <a:rPr lang="en-US" dirty="0"/>
                        <a:t> (future)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1695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365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67660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356ACCE-D7E5-D54C-9BAF-D9ED0721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8929" y="5276685"/>
            <a:ext cx="933608" cy="1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B6708602-6F5A-4416-B00F-3EF73EAA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Multifactor Authentication</a:t>
            </a:r>
            <a:endParaRPr lang="en-US" altLang="en-US" dirty="0"/>
          </a:p>
        </p:txBody>
      </p:sp>
      <p:pic>
        <p:nvPicPr>
          <p:cNvPr id="3" name="Content Placeholder 2" descr="Computer outline">
            <a:extLst>
              <a:ext uri="{FF2B5EF4-FFF2-40B4-BE49-F238E27FC236}">
                <a16:creationId xmlns:a16="http://schemas.microsoft.com/office/drawing/2014/main" id="{C4B3E2C4-74C7-2441-862F-D5E37F54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963" y="1781947"/>
            <a:ext cx="1092394" cy="1092394"/>
          </a:xfrm>
        </p:spPr>
      </p:pic>
      <p:pic>
        <p:nvPicPr>
          <p:cNvPr id="7" name="Graphic 6" descr="Laptop outline">
            <a:extLst>
              <a:ext uri="{FF2B5EF4-FFF2-40B4-BE49-F238E27FC236}">
                <a16:creationId xmlns:a16="http://schemas.microsoft.com/office/drawing/2014/main" id="{41892BAC-C71B-D14E-A5B7-DE8F00EDD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868" y="2629178"/>
            <a:ext cx="914400" cy="914400"/>
          </a:xfrm>
          <a:prstGeom prst="rect">
            <a:avLst/>
          </a:prstGeom>
        </p:spPr>
      </p:pic>
      <p:pic>
        <p:nvPicPr>
          <p:cNvPr id="11" name="Graphic 10" descr="Smart Phone outline">
            <a:extLst>
              <a:ext uri="{FF2B5EF4-FFF2-40B4-BE49-F238E27FC236}">
                <a16:creationId xmlns:a16="http://schemas.microsoft.com/office/drawing/2014/main" id="{EF3F01B3-8076-524C-B9EE-A1D39ABCA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8579" y="3304861"/>
            <a:ext cx="645665" cy="645665"/>
          </a:xfrm>
          <a:prstGeom prst="rect">
            <a:avLst/>
          </a:prstGeom>
        </p:spPr>
      </p:pic>
      <p:pic>
        <p:nvPicPr>
          <p:cNvPr id="15" name="Graphic 14" descr="Shield Tick with solid fill">
            <a:extLst>
              <a:ext uri="{FF2B5EF4-FFF2-40B4-BE49-F238E27FC236}">
                <a16:creationId xmlns:a16="http://schemas.microsoft.com/office/drawing/2014/main" id="{2E6371E1-3942-D74B-9E83-3C06F47FF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832" y="1883154"/>
            <a:ext cx="513046" cy="513046"/>
          </a:xfrm>
          <a:prstGeom prst="rect">
            <a:avLst/>
          </a:prstGeom>
          <a:effectLst>
            <a:glow rad="82599">
              <a:schemeClr val="bg1"/>
            </a:glow>
          </a:effectLst>
        </p:spPr>
      </p:pic>
      <p:pic>
        <p:nvPicPr>
          <p:cNvPr id="22" name="Graphic 21" descr="Shield Tick with solid fill">
            <a:extLst>
              <a:ext uri="{FF2B5EF4-FFF2-40B4-BE49-F238E27FC236}">
                <a16:creationId xmlns:a16="http://schemas.microsoft.com/office/drawing/2014/main" id="{25E321C7-CF00-AE44-92F5-327AEE7586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551" y="2532044"/>
            <a:ext cx="513046" cy="513046"/>
          </a:xfrm>
          <a:prstGeom prst="rect">
            <a:avLst/>
          </a:prstGeom>
          <a:effectLst>
            <a:glow rad="82599">
              <a:schemeClr val="bg1"/>
            </a:glow>
          </a:effectLst>
        </p:spPr>
      </p:pic>
      <p:pic>
        <p:nvPicPr>
          <p:cNvPr id="36" name="Graphic 35" descr="Shield Tick with solid fill">
            <a:extLst>
              <a:ext uri="{FF2B5EF4-FFF2-40B4-BE49-F238E27FC236}">
                <a16:creationId xmlns:a16="http://schemas.microsoft.com/office/drawing/2014/main" id="{45FCD158-F2FE-5F4F-8CF6-D79F7F93D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7207" y="3685992"/>
            <a:ext cx="407037" cy="407037"/>
          </a:xfrm>
          <a:prstGeom prst="rect">
            <a:avLst/>
          </a:prstGeom>
          <a:effectLst>
            <a:glow rad="82599">
              <a:schemeClr val="bg1"/>
            </a:glow>
          </a:effectLst>
        </p:spPr>
      </p:pic>
      <p:pic>
        <p:nvPicPr>
          <p:cNvPr id="37" name="Content Placeholder 2" descr="Computer outline">
            <a:extLst>
              <a:ext uri="{FF2B5EF4-FFF2-40B4-BE49-F238E27FC236}">
                <a16:creationId xmlns:a16="http://schemas.microsoft.com/office/drawing/2014/main" id="{29F758C3-4641-514E-AA8B-33A804E2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6362409" y="1800504"/>
            <a:ext cx="1092394" cy="10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 descr="Laptop outline">
            <a:extLst>
              <a:ext uri="{FF2B5EF4-FFF2-40B4-BE49-F238E27FC236}">
                <a16:creationId xmlns:a16="http://schemas.microsoft.com/office/drawing/2014/main" id="{9888CB3F-B6BF-4141-991D-51BEA3DE2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4134" y="2629179"/>
            <a:ext cx="914400" cy="914400"/>
          </a:xfrm>
          <a:prstGeom prst="rect">
            <a:avLst/>
          </a:prstGeom>
        </p:spPr>
      </p:pic>
      <p:pic>
        <p:nvPicPr>
          <p:cNvPr id="39" name="Graphic 38" descr="Smart Phone outline">
            <a:extLst>
              <a:ext uri="{FF2B5EF4-FFF2-40B4-BE49-F238E27FC236}">
                <a16:creationId xmlns:a16="http://schemas.microsoft.com/office/drawing/2014/main" id="{1D113791-D28D-C743-B974-09CA28A4C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6744" y="3086379"/>
            <a:ext cx="645665" cy="645665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BE7BABE4-DF0E-5B46-B0D0-FD492096A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4823" y="1921792"/>
            <a:ext cx="513725" cy="513725"/>
          </a:xfrm>
          <a:prstGeom prst="rect">
            <a:avLst/>
          </a:prstGeom>
          <a:effectLst>
            <a:glow rad="22249">
              <a:schemeClr val="bg1"/>
            </a:glo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03BA91-A11E-3744-B2E7-1321EE19206C}"/>
              </a:ext>
            </a:extLst>
          </p:cNvPr>
          <p:cNvSpPr/>
          <p:nvPr/>
        </p:nvSpPr>
        <p:spPr>
          <a:xfrm>
            <a:off x="207209" y="1382984"/>
            <a:ext cx="4164307" cy="44283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D0A786-7393-C84B-A75B-CE881A28FEE2}"/>
              </a:ext>
            </a:extLst>
          </p:cNvPr>
          <p:cNvSpPr txBox="1"/>
          <p:nvPr/>
        </p:nvSpPr>
        <p:spPr>
          <a:xfrm>
            <a:off x="1007881" y="1475932"/>
            <a:ext cx="253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MFA needed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AEEFB-61EA-DD43-B578-39B9C224AC84}"/>
              </a:ext>
            </a:extLst>
          </p:cNvPr>
          <p:cNvSpPr txBox="1"/>
          <p:nvPr/>
        </p:nvSpPr>
        <p:spPr>
          <a:xfrm>
            <a:off x="209426" y="4062335"/>
            <a:ext cx="4324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MFA is needed for Trusted devices on the </a:t>
            </a:r>
            <a:r>
              <a:rPr lang="en-US" b="1" dirty="0">
                <a:solidFill>
                  <a:srgbClr val="00B050"/>
                </a:solidFill>
              </a:rPr>
              <a:t>corporate network or VPN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TriHealth desktop or 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TriHealth shared workstation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TriHealth VDI/Citrix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Personal device with app protection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F55A53-DEF1-8E40-8EBF-FD1D0119876C}"/>
              </a:ext>
            </a:extLst>
          </p:cNvPr>
          <p:cNvSpPr/>
          <p:nvPr/>
        </p:nvSpPr>
        <p:spPr>
          <a:xfrm>
            <a:off x="4794819" y="1387555"/>
            <a:ext cx="4121935" cy="44283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D0A783-78B0-9447-8A64-8610D97F0147}"/>
              </a:ext>
            </a:extLst>
          </p:cNvPr>
          <p:cNvSpPr txBox="1"/>
          <p:nvPr/>
        </p:nvSpPr>
        <p:spPr>
          <a:xfrm>
            <a:off x="5903465" y="1478273"/>
            <a:ext cx="201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MFA required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47F72E-C2CE-E042-BC75-70DBEF15E35C}"/>
              </a:ext>
            </a:extLst>
          </p:cNvPr>
          <p:cNvSpPr txBox="1"/>
          <p:nvPr/>
        </p:nvSpPr>
        <p:spPr>
          <a:xfrm>
            <a:off x="4891004" y="4101376"/>
            <a:ext cx="40352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MFA is required for untrusted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Home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to email from hotel 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Personal device not using Microsoft Mobile apps such as Outlook.</a:t>
            </a:r>
          </a:p>
        </p:txBody>
      </p:sp>
      <p:pic>
        <p:nvPicPr>
          <p:cNvPr id="49" name="Graphic 48" descr="Close with solid fill">
            <a:extLst>
              <a:ext uri="{FF2B5EF4-FFF2-40B4-BE49-F238E27FC236}">
                <a16:creationId xmlns:a16="http://schemas.microsoft.com/office/drawing/2014/main" id="{7280BEB8-7356-014B-8422-2309D691A7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4630" y="2572127"/>
            <a:ext cx="513725" cy="513725"/>
          </a:xfrm>
          <a:prstGeom prst="rect">
            <a:avLst/>
          </a:prstGeom>
          <a:effectLst>
            <a:glow rad="22249">
              <a:schemeClr val="bg1"/>
            </a:glow>
          </a:effectLst>
        </p:spPr>
      </p:pic>
      <p:pic>
        <p:nvPicPr>
          <p:cNvPr id="50" name="Graphic 49" descr="Close with solid fill">
            <a:extLst>
              <a:ext uri="{FF2B5EF4-FFF2-40B4-BE49-F238E27FC236}">
                <a16:creationId xmlns:a16="http://schemas.microsoft.com/office/drawing/2014/main" id="{6F11A260-2029-3D43-95F0-12D6504875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46020" y="3438294"/>
            <a:ext cx="470589" cy="470589"/>
          </a:xfrm>
          <a:prstGeom prst="rect">
            <a:avLst/>
          </a:prstGeom>
          <a:effectLst>
            <a:glow rad="22249">
              <a:schemeClr val="bg1"/>
            </a:glo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6AC81A1-3901-AC44-B238-D5D16B3AA880}"/>
              </a:ext>
            </a:extLst>
          </p:cNvPr>
          <p:cNvSpPr txBox="1"/>
          <p:nvPr/>
        </p:nvSpPr>
        <p:spPr>
          <a:xfrm>
            <a:off x="1349963" y="2712498"/>
            <a:ext cx="2402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TRUSTED DEVICES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on corporate network or VPN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E8B40-7431-3948-A501-69C596DA1960}"/>
              </a:ext>
            </a:extLst>
          </p:cNvPr>
          <p:cNvSpPr txBox="1"/>
          <p:nvPr/>
        </p:nvSpPr>
        <p:spPr>
          <a:xfrm>
            <a:off x="5206663" y="2717047"/>
            <a:ext cx="268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UNTRUSTED DEVICES</a:t>
            </a:r>
          </a:p>
        </p:txBody>
      </p:sp>
    </p:spTree>
    <p:extLst>
      <p:ext uri="{BB962C8B-B14F-4D97-AF65-F5344CB8AC3E}">
        <p14:creationId xmlns:p14="http://schemas.microsoft.com/office/powerpoint/2010/main" val="155847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B6708602-6F5A-4416-B00F-3EF73EAA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You Have, What You Know</a:t>
            </a:r>
          </a:p>
        </p:txBody>
      </p:sp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3C67660A-4F2D-4B04-A1D0-1ACC2EEB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35248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What do I need to use Microsoft Authenticator?</a:t>
            </a:r>
            <a:br>
              <a:rPr lang="en-US" altLang="en-US" sz="2800" dirty="0"/>
            </a:br>
            <a:r>
              <a:rPr lang="en-US" altLang="en-US" sz="700" dirty="0"/>
              <a:t> </a:t>
            </a:r>
            <a:endParaRPr lang="en-US" altLang="en-US" sz="2800" dirty="0"/>
          </a:p>
          <a:p>
            <a:r>
              <a:rPr lang="en-US" altLang="en-US" sz="2400" dirty="0"/>
              <a:t>You’ll need to use your smart phone - iOS or Android.</a:t>
            </a:r>
          </a:p>
          <a:p>
            <a:r>
              <a:rPr lang="en-US" altLang="en-US" sz="2400" dirty="0"/>
              <a:t>You’ll need to register for Microsoft Authenticator.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BC56C7-C0CF-3940-A16F-7F9F87C0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6" y="3429000"/>
            <a:ext cx="4109186" cy="20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0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F06CF8080FE4EB93F4C7BAAED0091" ma:contentTypeVersion="6" ma:contentTypeDescription="Create a new document." ma:contentTypeScope="" ma:versionID="a9ba4f5aa94a7e3efdf91f223014fc17">
  <xsd:schema xmlns:xsd="http://www.w3.org/2001/XMLSchema" xmlns:xs="http://www.w3.org/2001/XMLSchema" xmlns:p="http://schemas.microsoft.com/office/2006/metadata/properties" xmlns:ns2="ae0759f3-7c8e-4962-989e-5bfb23a1adec" targetNamespace="http://schemas.microsoft.com/office/2006/metadata/properties" ma:root="true" ma:fieldsID="1251b0b5fc44edd6981997b94db64923" ns2:_="">
    <xsd:import namespace="ae0759f3-7c8e-4962-989e-5bfb23a1a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759f3-7c8e-4962-989e-5bfb23a1a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ECC46-AFB6-4C85-8A60-80B552C0CE68}">
  <ds:schemaRefs>
    <ds:schemaRef ds:uri="http://purl.org/dc/elements/1.1/"/>
    <ds:schemaRef ds:uri="ae0759f3-7c8e-4962-989e-5bfb23a1ade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76C920-8B25-460C-9C46-661196FA93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DF312-0B4E-4834-BCEA-02FEB5E65690}">
  <ds:schemaRefs>
    <ds:schemaRef ds:uri="ae0759f3-7c8e-4962-989e-5bfb23a1a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276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MFA Update</vt:lpstr>
      <vt:lpstr>Multifactor Authentication</vt:lpstr>
      <vt:lpstr>Multifactor Authentication</vt:lpstr>
      <vt:lpstr>Multifactor Authentication</vt:lpstr>
      <vt:lpstr>What You Have, What You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TriHealth PowerPoint Template - All Colors</dc:title>
  <dc:creator>Jeffrey Stewart</dc:creator>
  <cp:lastModifiedBy>Allen, Dan</cp:lastModifiedBy>
  <cp:revision>23</cp:revision>
  <cp:lastPrinted>2019-08-22T12:08:34Z</cp:lastPrinted>
  <dcterms:created xsi:type="dcterms:W3CDTF">2011-10-18T16:40:41Z</dcterms:created>
  <dcterms:modified xsi:type="dcterms:W3CDTF">2021-09-27T19:46:37Z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DownloadAsset.aspx?id=5153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/>
  </property>
  <property fmtid="{D5CDD505-2E9C-101B-9397-08002B2CF9AE}" pid="8" name="EktGoLiveDate">
    <vt:filetime>2012-01-30T05:00:00Z</vt:filetime>
  </property>
  <property fmtid="{D5CDD505-2E9C-101B-9397-08002B2CF9AE}" pid="9" name="EktExpiryType">
    <vt:i4>1</vt:i4>
  </property>
  <property fmtid="{D5CDD505-2E9C-101B-9397-08002B2CF9AE}" pid="10" name="EktDateCreated">
    <vt:filetime>2012-01-27T19:50:30Z</vt:filetime>
  </property>
  <property fmtid="{D5CDD505-2E9C-101B-9397-08002B2CF9AE}" pid="11" name="EktDateModified">
    <vt:filetime>2012-01-27T19:51:27Z</vt:filetime>
  </property>
  <property fmtid="{D5CDD505-2E9C-101B-9397-08002B2CF9AE}" pid="12" name="EktTaxCategory">
    <vt:lpwstr/>
  </property>
  <property fmtid="{D5CDD505-2E9C-101B-9397-08002B2CF9AE}" pid="13" name="EktDisabledTaxCategory">
    <vt:lpwstr/>
  </property>
  <property fmtid="{D5CDD505-2E9C-101B-9397-08002B2CF9AE}" pid="14" name="EktCmsSize">
    <vt:i4>1377792</vt:i4>
  </property>
  <property fmtid="{D5CDD505-2E9C-101B-9397-08002B2CF9AE}" pid="15" name="EktSearchable">
    <vt:i4>1</vt:i4>
  </property>
  <property fmtid="{D5CDD505-2E9C-101B-9397-08002B2CF9AE}" pid="16" name="EktEDescription">
    <vt:lpwstr>Summary </vt:lpwstr>
  </property>
  <property fmtid="{D5CDD505-2E9C-101B-9397-08002B2CF9AE}" pid="17" name="ContentTypeId">
    <vt:lpwstr>0x010100DC3DAD2CF785764EAC3830538938FF3C</vt:lpwstr>
  </property>
</Properties>
</file>